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</p:sldIdLst>
  <p:sldSz cx="7559675" cy="1069181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61F04-B112-4CDE-B912-65DFB4644706}" v="10" dt="2026-09-14T16:43:43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3" d="100"/>
          <a:sy n="53" d="100"/>
        </p:scale>
        <p:origin x="23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zzuoli Elisabetta" userId="733283ce-3641-4e11-ba31-db8ed7f7e35b" providerId="ADAL" clId="{4FCC63AE-6DED-4EFE-B153-477473DEC8F1}"/>
    <pc:docChg chg="modSld">
      <pc:chgData name="Razzuoli Elisabetta" userId="733283ce-3641-4e11-ba31-db8ed7f7e35b" providerId="ADAL" clId="{4FCC63AE-6DED-4EFE-B153-477473DEC8F1}" dt="2026-09-14T16:46:33.228" v="223" actId="20577"/>
      <pc:docMkLst>
        <pc:docMk/>
      </pc:docMkLst>
      <pc:sldChg chg="modSp mod">
        <pc:chgData name="Razzuoli Elisabetta" userId="733283ce-3641-4e11-ba31-db8ed7f7e35b" providerId="ADAL" clId="{4FCC63AE-6DED-4EFE-B153-477473DEC8F1}" dt="2026-09-14T16:46:33.228" v="223" actId="20577"/>
        <pc:sldMkLst>
          <pc:docMk/>
          <pc:sldMk cId="0" sldId="257"/>
        </pc:sldMkLst>
        <pc:spChg chg="mod">
          <ac:chgData name="Razzuoli Elisabetta" userId="733283ce-3641-4e11-ba31-db8ed7f7e35b" providerId="ADAL" clId="{4FCC63AE-6DED-4EFE-B153-477473DEC8F1}" dt="2026-09-14T16:46:33.228" v="223" actId="20577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Razzuoli Elisabetta" userId="733283ce-3641-4e11-ba31-db8ed7f7e35b" providerId="ADAL" clId="{4FCC63AE-6DED-4EFE-B153-477473DEC8F1}" dt="2026-09-14T16:45:26.419" v="194" actId="20577"/>
        <pc:sldMkLst>
          <pc:docMk/>
          <pc:sldMk cId="0" sldId="258"/>
        </pc:sldMkLst>
        <pc:spChg chg="mod">
          <ac:chgData name="Razzuoli Elisabetta" userId="733283ce-3641-4e11-ba31-db8ed7f7e35b" providerId="ADAL" clId="{4FCC63AE-6DED-4EFE-B153-477473DEC8F1}" dt="2026-09-14T16:45:26.419" v="194" actId="20577"/>
          <ac:spMkLst>
            <pc:docMk/>
            <pc:sldMk cId="0" sldId="258"/>
            <ac:spMk id="3" creationId="{00000000-0000-0000-0000-000000000000}"/>
          </ac:spMkLst>
        </pc:spChg>
        <pc:spChg chg="mod">
          <ac:chgData name="Razzuoli Elisabetta" userId="733283ce-3641-4e11-ba31-db8ed7f7e35b" providerId="ADAL" clId="{4FCC63AE-6DED-4EFE-B153-477473DEC8F1}" dt="2026-09-08T16:54:52.514" v="171" actId="1036"/>
          <ac:spMkLst>
            <pc:docMk/>
            <pc:sldMk cId="0" sldId="258"/>
            <ac:spMk id="6" creationId="{00000000-0000-0000-0000-000000000000}"/>
          </ac:spMkLst>
        </pc:spChg>
        <pc:picChg chg="mod">
          <ac:chgData name="Razzuoli Elisabetta" userId="733283ce-3641-4e11-ba31-db8ed7f7e35b" providerId="ADAL" clId="{4FCC63AE-6DED-4EFE-B153-477473DEC8F1}" dt="2026-09-08T16:54:41.492" v="158" actId="1076"/>
          <ac:picMkLst>
            <pc:docMk/>
            <pc:sldMk cId="0" sldId="258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855"/>
            </a:lvl1pPr>
          </a:lstStyle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45"/>
            </a:lvl1pPr>
            <a:lvl2pPr marL="370205" indent="0" algn="ctr">
              <a:buNone/>
              <a:defRPr sz="1620"/>
            </a:lvl2pPr>
            <a:lvl3pPr marL="740410" indent="0" algn="ctr">
              <a:buNone/>
              <a:defRPr sz="1455"/>
            </a:lvl3pPr>
            <a:lvl4pPr marL="1109980" indent="0" algn="ctr">
              <a:buNone/>
              <a:defRPr sz="1295"/>
            </a:lvl4pPr>
            <a:lvl5pPr marL="1480185" indent="0" algn="ctr">
              <a:buNone/>
              <a:defRPr sz="1295"/>
            </a:lvl5pPr>
            <a:lvl6pPr marL="1850390" indent="0" algn="ctr">
              <a:buNone/>
              <a:defRPr sz="1295"/>
            </a:lvl6pPr>
            <a:lvl7pPr marL="2220595" indent="0" algn="ctr">
              <a:buNone/>
              <a:defRPr sz="1295"/>
            </a:lvl7pPr>
            <a:lvl8pPr marL="2590800" indent="0" algn="ctr">
              <a:buNone/>
              <a:defRPr sz="1295"/>
            </a:lvl8pPr>
            <a:lvl9pPr marL="2961005" indent="0" algn="ctr">
              <a:buNone/>
              <a:defRPr sz="1295"/>
            </a:lvl9pPr>
          </a:lstStyle>
          <a:p>
            <a:r>
              <a:rPr lang="en-US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855"/>
            </a:lvl1pPr>
          </a:lstStyle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4"/>
          </a:xfrm>
        </p:spPr>
        <p:txBody>
          <a:bodyPr/>
          <a:lstStyle>
            <a:lvl1pPr marL="0" indent="0">
              <a:buNone/>
              <a:defRPr sz="1945">
                <a:solidFill>
                  <a:schemeClr val="tx1">
                    <a:tint val="82000"/>
                  </a:schemeClr>
                </a:solidFill>
              </a:defRPr>
            </a:lvl1pPr>
            <a:lvl2pPr marL="370205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2pPr>
            <a:lvl3pPr marL="740410" indent="0">
              <a:buNone/>
              <a:defRPr sz="1455">
                <a:solidFill>
                  <a:schemeClr val="tx1">
                    <a:tint val="82000"/>
                  </a:schemeClr>
                </a:solidFill>
              </a:defRPr>
            </a:lvl3pPr>
            <a:lvl4pPr marL="1109980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4pPr>
            <a:lvl5pPr marL="1480185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5pPr>
            <a:lvl6pPr marL="1850390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6pPr>
            <a:lvl7pPr marL="2220595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7pPr>
            <a:lvl8pPr marL="2590800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8pPr>
            <a:lvl9pPr marL="2961005" indent="0">
              <a:buNone/>
              <a:defRPr sz="129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6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713" y="569242"/>
            <a:ext cx="6520220" cy="2066590"/>
          </a:xfrm>
        </p:spPr>
        <p:txBody>
          <a:bodyPr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1"/>
            <a:ext cx="3198096" cy="1284502"/>
          </a:xfrm>
        </p:spPr>
        <p:txBody>
          <a:bodyPr anchor="b"/>
          <a:lstStyle>
            <a:lvl1pPr marL="0" indent="0">
              <a:buNone/>
              <a:defRPr sz="1945" b="1"/>
            </a:lvl1pPr>
            <a:lvl2pPr marL="370205" indent="0">
              <a:buNone/>
              <a:defRPr sz="1620" b="1"/>
            </a:lvl2pPr>
            <a:lvl3pPr marL="740410" indent="0">
              <a:buNone/>
              <a:defRPr sz="1455" b="1"/>
            </a:lvl3pPr>
            <a:lvl4pPr marL="1109980" indent="0">
              <a:buNone/>
              <a:defRPr sz="1295" b="1"/>
            </a:lvl4pPr>
            <a:lvl5pPr marL="1480185" indent="0">
              <a:buNone/>
              <a:defRPr sz="1295" b="1"/>
            </a:lvl5pPr>
            <a:lvl6pPr marL="1850390" indent="0">
              <a:buNone/>
              <a:defRPr sz="1295" b="1"/>
            </a:lvl6pPr>
            <a:lvl7pPr marL="2220595" indent="0">
              <a:buNone/>
              <a:defRPr sz="1295" b="1"/>
            </a:lvl7pPr>
            <a:lvl8pPr marL="2590800" indent="0">
              <a:buNone/>
              <a:defRPr sz="1295" b="1"/>
            </a:lvl8pPr>
            <a:lvl9pPr marL="2961005" indent="0">
              <a:buNone/>
              <a:defRPr sz="1295" b="1"/>
            </a:lvl9pPr>
          </a:lstStyle>
          <a:p>
            <a:pPr lvl="0"/>
            <a:r>
              <a:rPr lang="en-US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6"/>
          </a:xfrm>
        </p:spPr>
        <p:txBody>
          <a:bodyPr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7" y="2620981"/>
            <a:ext cx="3213846" cy="1284502"/>
          </a:xfrm>
        </p:spPr>
        <p:txBody>
          <a:bodyPr anchor="b"/>
          <a:lstStyle>
            <a:lvl1pPr marL="0" indent="0">
              <a:buNone/>
              <a:defRPr sz="1945" b="1"/>
            </a:lvl1pPr>
            <a:lvl2pPr marL="370205" indent="0">
              <a:buNone/>
              <a:defRPr sz="1620" b="1"/>
            </a:lvl2pPr>
            <a:lvl3pPr marL="740410" indent="0">
              <a:buNone/>
              <a:defRPr sz="1455" b="1"/>
            </a:lvl3pPr>
            <a:lvl4pPr marL="1109980" indent="0">
              <a:buNone/>
              <a:defRPr sz="1295" b="1"/>
            </a:lvl4pPr>
            <a:lvl5pPr marL="1480185" indent="0">
              <a:buNone/>
              <a:defRPr sz="1295" b="1"/>
            </a:lvl5pPr>
            <a:lvl6pPr marL="1850390" indent="0">
              <a:buNone/>
              <a:defRPr sz="1295" b="1"/>
            </a:lvl6pPr>
            <a:lvl7pPr marL="2220595" indent="0">
              <a:buNone/>
              <a:defRPr sz="1295" b="1"/>
            </a:lvl7pPr>
            <a:lvl8pPr marL="2590800" indent="0">
              <a:buNone/>
              <a:defRPr sz="1295" b="1"/>
            </a:lvl8pPr>
            <a:lvl9pPr marL="2961005" indent="0">
              <a:buNone/>
              <a:defRPr sz="1295" b="1"/>
            </a:lvl9pPr>
          </a:lstStyle>
          <a:p>
            <a:pPr lvl="0"/>
            <a:r>
              <a:rPr lang="en-US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7" y="3905482"/>
            <a:ext cx="3213846" cy="5744376"/>
          </a:xfrm>
        </p:spPr>
        <p:txBody>
          <a:bodyPr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6"/>
            <a:ext cx="3827086" cy="7598118"/>
          </a:xfrm>
        </p:spPr>
        <p:txBody>
          <a:bodyPr/>
          <a:lstStyle>
            <a:lvl1pPr>
              <a:defRPr sz="2590"/>
            </a:lvl1pPr>
            <a:lvl2pPr>
              <a:defRPr sz="2265"/>
            </a:lvl2pPr>
            <a:lvl3pPr>
              <a:defRPr sz="1945"/>
            </a:lvl3pPr>
            <a:lvl4pPr>
              <a:defRPr sz="1620"/>
            </a:lvl4pPr>
            <a:lvl5pPr>
              <a:defRPr sz="1620"/>
            </a:lvl5pPr>
            <a:lvl6pPr>
              <a:defRPr sz="1620"/>
            </a:lvl6pPr>
            <a:lvl7pPr>
              <a:defRPr sz="1620"/>
            </a:lvl7pPr>
            <a:lvl8pPr>
              <a:defRPr sz="1620"/>
            </a:lvl8pPr>
            <a:lvl9pPr>
              <a:defRPr sz="1620"/>
            </a:lvl9pPr>
          </a:lstStyle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205" indent="0">
              <a:buNone/>
              <a:defRPr sz="1135"/>
            </a:lvl2pPr>
            <a:lvl3pPr marL="740410" indent="0">
              <a:buNone/>
              <a:defRPr sz="970"/>
            </a:lvl3pPr>
            <a:lvl4pPr marL="1109980" indent="0">
              <a:buNone/>
              <a:defRPr sz="810"/>
            </a:lvl4pPr>
            <a:lvl5pPr marL="1480185" indent="0">
              <a:buNone/>
              <a:defRPr sz="810"/>
            </a:lvl5pPr>
            <a:lvl6pPr marL="1850390" indent="0">
              <a:buNone/>
              <a:defRPr sz="810"/>
            </a:lvl6pPr>
            <a:lvl7pPr marL="2220595" indent="0">
              <a:buNone/>
              <a:defRPr sz="810"/>
            </a:lvl7pPr>
            <a:lvl8pPr marL="2590800" indent="0">
              <a:buNone/>
              <a:defRPr sz="810"/>
            </a:lvl8pPr>
            <a:lvl9pPr marL="2961005" indent="0">
              <a:buNone/>
              <a:defRPr sz="810"/>
            </a:lvl9pPr>
          </a:lstStyle>
          <a:p>
            <a:pPr lvl="0"/>
            <a:r>
              <a:rPr lang="en-US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0712" y="712788"/>
            <a:ext cx="2438193" cy="2494756"/>
          </a:xfrm>
        </p:spPr>
        <p:txBody>
          <a:bodyPr anchor="b"/>
          <a:lstStyle>
            <a:lvl1pPr>
              <a:defRPr sz="2590"/>
            </a:lvl1pPr>
          </a:lstStyle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213847" y="1539426"/>
            <a:ext cx="3827086" cy="7598118"/>
          </a:xfrm>
        </p:spPr>
        <p:txBody>
          <a:bodyPr anchor="t"/>
          <a:lstStyle>
            <a:lvl1pPr marL="0" indent="0">
              <a:buNone/>
              <a:defRPr sz="2590"/>
            </a:lvl1pPr>
            <a:lvl2pPr marL="370205" indent="0">
              <a:buNone/>
              <a:defRPr sz="2265"/>
            </a:lvl2pPr>
            <a:lvl3pPr marL="740410" indent="0">
              <a:buNone/>
              <a:defRPr sz="1945"/>
            </a:lvl3pPr>
            <a:lvl4pPr marL="1109980" indent="0">
              <a:buNone/>
              <a:defRPr sz="1620"/>
            </a:lvl4pPr>
            <a:lvl5pPr marL="1480185" indent="0">
              <a:buNone/>
              <a:defRPr sz="1620"/>
            </a:lvl5pPr>
            <a:lvl6pPr marL="1850390" indent="0">
              <a:buNone/>
              <a:defRPr sz="1620"/>
            </a:lvl6pPr>
            <a:lvl7pPr marL="2220595" indent="0">
              <a:buNone/>
              <a:defRPr sz="1620"/>
            </a:lvl7pPr>
            <a:lvl8pPr marL="2590800" indent="0">
              <a:buNone/>
              <a:defRPr sz="1620"/>
            </a:lvl8pPr>
            <a:lvl9pPr marL="2961005" indent="0">
              <a:buNone/>
              <a:defRPr sz="1620"/>
            </a:lvl9pPr>
          </a:lstStyle>
          <a:p>
            <a:r>
              <a:rPr lang="en-US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3" cy="5942372"/>
          </a:xfrm>
        </p:spPr>
        <p:txBody>
          <a:bodyPr/>
          <a:lstStyle>
            <a:lvl1pPr marL="0" indent="0">
              <a:buNone/>
              <a:defRPr sz="1295"/>
            </a:lvl1pPr>
            <a:lvl2pPr marL="370205" indent="0">
              <a:buNone/>
              <a:defRPr sz="1135"/>
            </a:lvl2pPr>
            <a:lvl3pPr marL="740410" indent="0">
              <a:buNone/>
              <a:defRPr sz="970"/>
            </a:lvl3pPr>
            <a:lvl4pPr marL="1109980" indent="0">
              <a:buNone/>
              <a:defRPr sz="810"/>
            </a:lvl4pPr>
            <a:lvl5pPr marL="1480185" indent="0">
              <a:buNone/>
              <a:defRPr sz="810"/>
            </a:lvl5pPr>
            <a:lvl6pPr marL="1850390" indent="0">
              <a:buNone/>
              <a:defRPr sz="810"/>
            </a:lvl6pPr>
            <a:lvl7pPr marL="2220595" indent="0">
              <a:buNone/>
              <a:defRPr sz="810"/>
            </a:lvl7pPr>
            <a:lvl8pPr marL="2590800" indent="0">
              <a:buNone/>
              <a:defRPr sz="810"/>
            </a:lvl8pPr>
            <a:lvl9pPr marL="2961005" indent="0">
              <a:buNone/>
              <a:defRPr sz="810"/>
            </a:lvl9pPr>
          </a:lstStyle>
          <a:p>
            <a:pPr lvl="0"/>
            <a:r>
              <a:rPr lang="en-US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5409893" y="569241"/>
            <a:ext cx="1630055" cy="9060817"/>
          </a:xfrm>
        </p:spPr>
        <p:txBody>
          <a:bodyPr vert="eaVert"/>
          <a:lstStyle/>
          <a:p>
            <a:r>
              <a:rPr lang="en-US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1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Fare clic per modificare gli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4C9290-6F15-46B9-B5FB-A14E572D9BCF}" type="datetimeFigureOut">
              <a:rPr lang="it-IT" smtClean="0"/>
              <a:t>15/09/2026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4" y="9909730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1" y="9909730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F4D238-A74B-4F48-861B-C597DF976A44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 descr="Immagine che contiene schermata&#10;&#10;Il contenuto generato dall'IA potrebbe non essere corretto.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67"/>
          <a:stretch>
            <a:fillRect/>
          </a:stretch>
        </p:blipFill>
        <p:spPr>
          <a:xfrm>
            <a:off x="0" y="2"/>
            <a:ext cx="7559675" cy="1354168"/>
          </a:xfrm>
          <a:prstGeom prst="rect">
            <a:avLst/>
          </a:prstGeom>
        </p:spPr>
      </p:pic>
      <p:pic>
        <p:nvPicPr>
          <p:cNvPr id="8" name="Immagine 7" descr="Immagine che contiene schermata&#10;&#10;Il contenuto generato dall'IA potrebbe non essere corretto.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56"/>
          <a:stretch>
            <a:fillRect/>
          </a:stretch>
        </p:blipFill>
        <p:spPr>
          <a:xfrm>
            <a:off x="0" y="9566995"/>
            <a:ext cx="7559675" cy="11248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740410" rtl="0" eaLnBrk="1" latinLnBrk="0" hangingPunct="1">
        <a:lnSpc>
          <a:spcPct val="90000"/>
        </a:lnSpc>
        <a:spcBef>
          <a:spcPct val="0"/>
        </a:spcBef>
        <a:buNone/>
        <a:defRPr sz="3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785" indent="-184785" algn="l" defTabSz="740410" rtl="0" eaLnBrk="1" latinLnBrk="0" hangingPunct="1">
        <a:lnSpc>
          <a:spcPct val="90000"/>
        </a:lnSpc>
        <a:spcBef>
          <a:spcPts val="810"/>
        </a:spcBef>
        <a:buFont typeface="Arial" panose="020B0604020202020204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1pPr>
      <a:lvl2pPr marL="554990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5" kern="1200">
          <a:solidFill>
            <a:schemeClr val="tx1"/>
          </a:solidFill>
          <a:latin typeface="+mn-lt"/>
          <a:ea typeface="+mn-ea"/>
          <a:cs typeface="+mn-cs"/>
        </a:defRPr>
      </a:lvl2pPr>
      <a:lvl3pPr marL="925195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95400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4pPr>
      <a:lvl5pPr marL="1665605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5pPr>
      <a:lvl6pPr marL="2035810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6pPr>
      <a:lvl7pPr marL="2405380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7pPr>
      <a:lvl8pPr marL="2775585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8pPr>
      <a:lvl9pPr marL="3145790" indent="-184785" algn="l" defTabSz="740410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1pPr>
      <a:lvl2pPr marL="370205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740410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3pPr>
      <a:lvl4pPr marL="1109980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4pPr>
      <a:lvl5pPr marL="1480185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5pPr>
      <a:lvl6pPr marL="1850390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6pPr>
      <a:lvl7pPr marL="2220595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7pPr>
      <a:lvl8pPr marL="2590800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8pPr>
      <a:lvl9pPr marL="2961005" algn="l" defTabSz="740410" rtl="0" eaLnBrk="1" latinLnBrk="0" hangingPunct="1">
        <a:defRPr sz="14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ormazione.izsto.it/eventi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145421" y="3794258"/>
            <a:ext cx="3475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Evento  formativo residenziale 2822 - 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63952" y="4230766"/>
            <a:ext cx="6428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STADIAZIONE</a:t>
            </a:r>
          </a:p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COME USCIRE DA QUESTO LABIRINTO PER ARRIVARE ALL'ONCOLOGO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954610" y="7938229"/>
            <a:ext cx="364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31 ottobre 2026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626707" y="8651540"/>
            <a:ext cx="23686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Mare Hotel </a:t>
            </a:r>
          </a:p>
          <a:p>
            <a:pPr algn="ctr"/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Via Nizza 89r Savona 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829017" y="3492053"/>
            <a:ext cx="2166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organizzano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907" y="5229081"/>
            <a:ext cx="4030255" cy="263435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265" y="755650"/>
            <a:ext cx="2907030" cy="120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60" y="2068195"/>
            <a:ext cx="1735455" cy="1456690"/>
          </a:xfrm>
          <a:prstGeom prst="rect">
            <a:avLst/>
          </a:prstGeom>
        </p:spPr>
      </p:pic>
      <p:sp>
        <p:nvSpPr>
          <p:cNvPr id="3" name="CasellaDiTesto 7"/>
          <p:cNvSpPr txBox="1"/>
          <p:nvPr/>
        </p:nvSpPr>
        <p:spPr>
          <a:xfrm>
            <a:off x="1795470" y="1906134"/>
            <a:ext cx="399476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200" b="1" dirty="0">
                <a:latin typeface="Arial" panose="020B0604020202020204"/>
                <a:cs typeface="Arial" panose="020B0604020202020204"/>
              </a:rPr>
              <a:t>In collaborazione con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8207" y="285675"/>
            <a:ext cx="7020897" cy="516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it-IT" sz="1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-11183" y="1011167"/>
            <a:ext cx="7559675" cy="9553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PROGRAMMA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SALA1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Evento ECM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08.45 Registrazione partecipanti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09.00 Saluti ed introduzione ai lavori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Vicepresidente CDA IZSPLV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Direttore Generale IZSPLV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Direttore Sanitario IZSPLV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Presidente Ordine di Savona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Moderatrice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Letizia Saettone,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Ordine Medici Veterinari di Savona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09.15 - 10.15 Mezzi diagnostici (esami ematochimici, strumentali, istopatologici)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Francesca Gattino, </a:t>
            </a: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PhD, Master II Livello Oncologia Veterinaria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10.15 - 11.15 Stadiazione applicata a casi clinici (miscellanea)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Margherita Patrone, </a:t>
            </a:r>
            <a:r>
              <a:rPr lang="it-IT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GPCert</a:t>
            </a: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SAS, Master II Livello Oncologia Veterinaria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11.15 - 11.45 Pausa caffè c/o sala 2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11.45 - 12.45  Stadiazione del linfoma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Francesca Gattino, PhD, Master II Livello Oncologia Veterinaria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12.45 - 13.30 Pausa pranzo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13.30 - 14.30 Stadiazione del tumore mammario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Dott.ssa Margherita Patrone, </a:t>
            </a:r>
            <a:r>
              <a:rPr lang="it-IT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GPCert</a:t>
            </a: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SAS, Master II Livello Oncologia Veterinaria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14.30 - 16.00 </a:t>
            </a: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Il registro tumori regionale: le attività del gruppo di lavoro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Dott.ssa Eva </a:t>
            </a:r>
            <a:r>
              <a:rPr lang="it-IT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Podeschi</a:t>
            </a: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it-IT" sz="1200" dirty="0">
                <a:latin typeface="Arial" panose="020B0604020202020204" pitchFamily="34" charset="0"/>
                <a:cs typeface="Arial" panose="020B0604020202020204" pitchFamily="34" charset="0"/>
              </a:rPr>
              <a:t>Ordine Medici Veterinari di Savona</a:t>
            </a: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Dott.ssa Elisabetta Razzuoli-CEROVEC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16.00 - 16.30 </a:t>
            </a:r>
            <a:r>
              <a:rPr lang="it-IT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+mn-ea"/>
              </a:rPr>
              <a:t>Discussione finale e chiusura dei lavori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60337" y="1579072"/>
            <a:ext cx="7239000" cy="755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100" dirty="0">
                <a:latin typeface="Arial" panose="020B0604020202020204" pitchFamily="34" charset="0"/>
              </a:rPr>
              <a:t>OBIETTIVO </a:t>
            </a: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Acquisire competenze per l’approccio diagnostico e la corretta stadiazione delle principali patologie oncologiche nel paziente veterinario</a:t>
            </a:r>
          </a:p>
          <a:p>
            <a:pPr algn="just"/>
            <a:endParaRPr lang="it-IT" sz="1100" dirty="0">
              <a:latin typeface="Arial" panose="020B0604020202020204" pitchFamily="34" charset="0"/>
            </a:endParaRP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DESTINATARI </a:t>
            </a: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Veterinari liberi professionisti e del Servizio Sanitario Nazionale.</a:t>
            </a:r>
          </a:p>
          <a:p>
            <a:pPr algn="just"/>
            <a:endParaRPr lang="it-IT" sz="1100" dirty="0">
              <a:latin typeface="Arial" panose="020B0604020202020204" pitchFamily="34" charset="0"/>
            </a:endParaRP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RESPONSABILE SCIENTIFICO</a:t>
            </a: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Elisabetta </a:t>
            </a:r>
            <a:r>
              <a:rPr lang="it-IT" sz="1100" dirty="0" err="1">
                <a:latin typeface="Arial" panose="020B0604020202020204" pitchFamily="34" charset="0"/>
              </a:rPr>
              <a:t>Razzuoli</a:t>
            </a:r>
            <a:r>
              <a:rPr lang="it-IT" sz="1100" dirty="0">
                <a:latin typeface="Arial" panose="020B0604020202020204" pitchFamily="34" charset="0"/>
              </a:rPr>
              <a:t>, Responsabile SC Liguria IZSPLV</a:t>
            </a:r>
          </a:p>
          <a:p>
            <a:pPr algn="just"/>
            <a:endParaRPr lang="it-IT" sz="1100" dirty="0">
              <a:latin typeface="Arial" panose="020B0604020202020204" pitchFamily="34" charset="0"/>
            </a:endParaRP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SEGRETERIA SCIENTIFICA</a:t>
            </a: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Eva </a:t>
            </a:r>
            <a:r>
              <a:rPr lang="it-IT" sz="1100" dirty="0" err="1">
                <a:latin typeface="Arial" panose="020B0604020202020204" pitchFamily="34" charset="0"/>
              </a:rPr>
              <a:t>Podeschi</a:t>
            </a:r>
            <a:r>
              <a:rPr lang="it-IT" sz="1100" dirty="0">
                <a:latin typeface="Arial" panose="020B0604020202020204" pitchFamily="34" charset="0"/>
              </a:rPr>
              <a:t>, </a:t>
            </a:r>
            <a:r>
              <a:rPr lang="it-IT" sz="1100" dirty="0">
                <a:latin typeface="Arial" panose="020B0604020202020204" pitchFamily="34" charset="0"/>
                <a:cs typeface="Arial" panose="020B0604020202020204" pitchFamily="34" charset="0"/>
              </a:rPr>
              <a:t>Ordine Medici Veterinari di Savona</a:t>
            </a:r>
            <a:endParaRPr lang="it-IT" sz="1100" dirty="0">
              <a:latin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endParaRPr lang="it-IT" sz="1100" dirty="0">
              <a:latin typeface="Arial" panose="020B0604020202020204" pitchFamily="34" charset="0"/>
            </a:endParaRPr>
          </a:p>
          <a:p>
            <a:pPr algn="just"/>
            <a:r>
              <a:rPr lang="it-IT" sz="1100" dirty="0">
                <a:latin typeface="Arial" panose="020B0604020202020204" pitchFamily="34" charset="0"/>
              </a:rPr>
              <a:t>SEGRETERIA ORGANIZZATIVA</a:t>
            </a:r>
          </a:p>
          <a:p>
            <a:pPr algn="just"/>
            <a:r>
              <a:rPr lang="it-IT" sz="1100" dirty="0">
                <a:latin typeface="Arial" panose="020B0604020202020204"/>
                <a:cs typeface="Arial" panose="020B0604020202020204"/>
              </a:rPr>
              <a:t>Daniela Passalacqua, SS Formazione e Cooperazione Scientifica IZSPLV</a:t>
            </a:r>
          </a:p>
          <a:p>
            <a:pPr algn="just"/>
            <a:r>
              <a:rPr lang="it-IT" sz="1100" dirty="0">
                <a:latin typeface="Arial" panose="020B0604020202020204"/>
                <a:cs typeface="Arial" panose="020B0604020202020204"/>
              </a:rPr>
              <a:t>daniela.passalacqua@izsplv.it</a:t>
            </a:r>
          </a:p>
          <a:p>
            <a:pPr algn="just"/>
            <a:r>
              <a:rPr lang="it-IT" sz="1100" dirty="0">
                <a:latin typeface="Arial" panose="020B0604020202020204"/>
                <a:cs typeface="Arial" panose="020B0604020202020204"/>
              </a:rPr>
              <a:t>Tel. 011/2686356</a:t>
            </a:r>
          </a:p>
          <a:p>
            <a:pPr algn="just">
              <a:lnSpc>
                <a:spcPct val="107000"/>
              </a:lnSpc>
              <a:spcAft>
                <a:spcPts val="400"/>
              </a:spcAft>
            </a:pPr>
            <a:endParaRPr lang="it-IT" sz="1100" dirty="0">
              <a:latin typeface="Arial" panose="020B0604020202020204" pitchFamily="34" charset="0"/>
            </a:endParaRPr>
          </a:p>
          <a:p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VERIFICA DI APPRENDIMENTO</a:t>
            </a:r>
            <a:r>
              <a:rPr lang="en-US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 </a:t>
            </a:r>
            <a:endParaRPr lang="it-IT" sz="1100" dirty="0">
              <a:latin typeface="Arial" panose="020B0604020202020204"/>
              <a:ea typeface="Calibri" panose="020F0502020204030204"/>
              <a:cs typeface="Arial" panose="020B0604020202020204"/>
            </a:endParaRPr>
          </a:p>
          <a:p>
            <a:pPr algn="just"/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Per acquisire i crediti ECM è necessario seguire l’attività didattica negli orari indicati sul programma e superare la verifica di apprendimento finale rispondendo correttamente ad almeno il 75% delle domande (max 1 tentativo). Il test, OnLine, dovrà essere completato entro 3 giorni dal termine del corso.</a:t>
            </a:r>
            <a:r>
              <a:rPr lang="en-US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 </a:t>
            </a:r>
          </a:p>
          <a:p>
            <a:endParaRPr lang="en-US" sz="1100" dirty="0">
              <a:latin typeface="Arial" panose="020B0604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VERIFICA DELLA QUALITA’ PERCEPITA</a:t>
            </a:r>
            <a:r>
              <a:rPr lang="en-US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 </a:t>
            </a:r>
          </a:p>
          <a:p>
            <a:pPr algn="just"/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Per poter scaricare l’attestato di partecipazione è richiesta obbligatoriamente la compilazione di un questionario di gradimento OnLine. Il test è anonimo e dovrà essere completato entro 3 giorni dal termine del corso.</a:t>
            </a:r>
            <a:r>
              <a:rPr lang="en-US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 </a:t>
            </a:r>
          </a:p>
          <a:p>
            <a:endParaRPr lang="en-US" sz="1100" dirty="0">
              <a:latin typeface="Arial" panose="020B0604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it-IT" sz="1100" dirty="0">
                <a:solidFill>
                  <a:prstClr val="black"/>
                </a:solidFill>
                <a:latin typeface="Arial" panose="020B0604020202020204" pitchFamily="34" charset="0"/>
              </a:rPr>
              <a:t>IN ACCREDITAMENTO ECM</a:t>
            </a:r>
          </a:p>
          <a:p>
            <a:pPr lvl="0" algn="just">
              <a:defRPr/>
            </a:pPr>
            <a:r>
              <a:rPr lang="it-IT" sz="1100" dirty="0">
                <a:solidFill>
                  <a:prstClr val="black"/>
                </a:solidFill>
                <a:latin typeface="Arial" panose="020B0604020202020204" pitchFamily="34" charset="0"/>
              </a:rPr>
              <a:t>Obiettivo nazionale: </a:t>
            </a:r>
            <a:r>
              <a:rPr lang="it-IT" sz="1100" i="1" dirty="0">
                <a:solidFill>
                  <a:prstClr val="black"/>
                </a:solidFill>
                <a:latin typeface="Arial" panose="020B0604020202020204" pitchFamily="34" charset="0"/>
              </a:rPr>
              <a:t>Sanità veterinaria. Attività presso gli stabulari. Sanità vegetale</a:t>
            </a:r>
          </a:p>
          <a:p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per le figure di: medico veterinario</a:t>
            </a:r>
            <a:endParaRPr lang="en-US" sz="1100" dirty="0">
              <a:latin typeface="Arial" panose="020B0604020202020204"/>
              <a:ea typeface="Calibri" panose="020F0502020204030204"/>
              <a:cs typeface="Arial" panose="020B0604020202020204"/>
            </a:endParaRPr>
          </a:p>
          <a:p>
            <a:endParaRPr lang="en-US" sz="1100" dirty="0">
              <a:latin typeface="Arial" panose="020B060402020202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it-IT" sz="1100" dirty="0">
              <a:latin typeface="Arial" panose="020B0604020202020204"/>
              <a:ea typeface="Calibri" panose="020F0502020204030204"/>
              <a:cs typeface="Arial" panose="020B0604020202020204"/>
            </a:endParaRPr>
          </a:p>
          <a:p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Per iscriversi </a:t>
            </a:r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  <a:hlinkClick r:id="rId2"/>
              </a:rPr>
              <a:t>https://formazione.izsto.it/eventi</a:t>
            </a:r>
            <a:r>
              <a:rPr lang="it-IT" sz="1100" dirty="0">
                <a:latin typeface="Arial" panose="020B0604020202020204"/>
                <a:ea typeface="Calibri" panose="020F0502020204030204"/>
                <a:cs typeface="Arial" panose="020B0604020202020204"/>
              </a:rPr>
              <a:t> </a:t>
            </a:r>
            <a:endParaRPr lang="en-US" sz="1100" dirty="0">
              <a:latin typeface="Arial" panose="020B0604020202020204"/>
              <a:ea typeface="Calibri" panose="020F0502020204030204"/>
              <a:cs typeface="Arial" panose="020B0604020202020204"/>
            </a:endParaRPr>
          </a:p>
          <a:p>
            <a:endParaRPr lang="en-US" sz="1100" dirty="0">
              <a:effectLst/>
              <a:latin typeface="Arial" panose="020B0604020202020204"/>
              <a:ea typeface="Calibri" panose="020F0502020204030204"/>
              <a:cs typeface="Arial" panose="020B0604020202020204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PROGRAMMA</a:t>
            </a:r>
            <a:endParaRPr lang="it-I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SALA2 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Evento fuori accreditamento ECM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endParaRPr lang="it-IT" sz="1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100" i="1" dirty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ore 11.15-11.45-Relazione scientifica sulle nuove frontiere diagnostiche del linfoma (</a:t>
            </a:r>
            <a:r>
              <a:rPr lang="en-US" altLang="en-US" sz="1100" i="1" dirty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Cancer Dx™</a:t>
            </a:r>
            <a:r>
              <a:rPr lang="it-IT" sz="1100" i="1" dirty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)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100" i="1" dirty="0">
                <a:solidFill>
                  <a:prstClr val="black"/>
                </a:solidFill>
                <a:latin typeface="Arial" panose="020B0604020202020204" pitchFamily="34" charset="0"/>
                <a:sym typeface="+mn-ea"/>
              </a:rPr>
              <a:t>a cura della Dott.ssa Stefania Reolon- Medico Veterinario</a:t>
            </a:r>
          </a:p>
          <a:p>
            <a:pPr algn="ctr">
              <a:lnSpc>
                <a:spcPct val="107000"/>
              </a:lnSpc>
              <a:spcAft>
                <a:spcPts val="400"/>
              </a:spcAft>
            </a:pPr>
            <a:r>
              <a:rPr lang="it-IT" sz="1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it-IT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58" y="9461046"/>
            <a:ext cx="2298276" cy="579998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6041" y="8940902"/>
            <a:ext cx="7560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L'evento è realizzato con il contributo </a:t>
            </a:r>
          </a:p>
          <a:p>
            <a:pPr algn="ctr"/>
            <a:r>
              <a:rPr lang="it-IT" sz="1200" b="1" dirty="0">
                <a:latin typeface="Arial" panose="020B0604020202020204" pitchFamily="34" charset="0"/>
                <a:cs typeface="Arial" panose="020B0604020202020204" pitchFamily="34" charset="0"/>
              </a:rPr>
              <a:t>non condizionante di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mio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d71d7b39-b0c7-4553-a3b1-83f604dd4f93" xsi:nil="true"/>
    <lcf76f155ced4ddcb4097134ff3c332f xmlns="d71d7b39-b0c7-4553-a3b1-83f604dd4f93">
      <Terms xmlns="http://schemas.microsoft.com/office/infopath/2007/PartnerControls"/>
    </lcf76f155ced4ddcb4097134ff3c332f>
    <TaxCatchAll xmlns="2701ae3f-d5ca-44b1-9bf7-aa1d649dd17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B8DD53B4BD0AB4587BC2761DF4BBD51" ma:contentTypeVersion="15" ma:contentTypeDescription="Creare un nuovo documento." ma:contentTypeScope="" ma:versionID="a2182c563931d620ff80215a6f6ab6cd">
  <xsd:schema xmlns:xsd="http://www.w3.org/2001/XMLSchema" xmlns:xs="http://www.w3.org/2001/XMLSchema" xmlns:p="http://schemas.microsoft.com/office/2006/metadata/properties" xmlns:ns2="d71d7b39-b0c7-4553-a3b1-83f604dd4f93" xmlns:ns3="2701ae3f-d5ca-44b1-9bf7-aa1d649dd17c" targetNamespace="http://schemas.microsoft.com/office/2006/metadata/properties" ma:root="true" ma:fieldsID="944da92d8445175b724ba69c4c54e644" ns2:_="" ns3:_="">
    <xsd:import namespace="d71d7b39-b0c7-4553-a3b1-83f604dd4f93"/>
    <xsd:import namespace="2701ae3f-d5ca-44b1-9bf7-aa1d649dd17c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d7b39-b0c7-4553-a3b1-83f604dd4f93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8" nillable="true" ma:displayName="Stato consenso" ma:internalName="Stato_x0020_consenso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7d1dc165-515d-4d8d-9715-c59b87b7ee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1ae3f-d5ca-44b1-9bf7-aa1d649dd17c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584cd94c-8362-404a-a99d-f53c88be56cb}" ma:internalName="TaxCatchAll" ma:showField="CatchAllData" ma:web="2701ae3f-d5ca-44b1-9bf7-aa1d649dd1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2DA539-3F37-4CAC-A9D5-254889B33DC4}">
  <ds:schemaRefs/>
</ds:datastoreItem>
</file>

<file path=customXml/itemProps2.xml><?xml version="1.0" encoding="utf-8"?>
<ds:datastoreItem xmlns:ds="http://schemas.openxmlformats.org/officeDocument/2006/customXml" ds:itemID="{60E0695C-B694-4AEE-83E0-8B03CB5685D7}">
  <ds:schemaRefs/>
</ds:datastoreItem>
</file>

<file path=customXml/itemProps3.xml><?xml version="1.0" encoding="utf-8"?>
<ds:datastoreItem xmlns:ds="http://schemas.openxmlformats.org/officeDocument/2006/customXml" ds:itemID="{622A4FBB-12C4-429F-A47D-BEC80D18F31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LOCANDINA 2025 LOGO SOPRA</Template>
  <TotalTime>60</TotalTime>
  <Words>444</Words>
  <Application>Microsoft Office PowerPoint</Application>
  <PresentationFormat>Personalizzato</PresentationFormat>
  <Paragraphs>83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Tema mio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Passalacqua Daniela</dc:creator>
  <cp:lastModifiedBy>Cozza Sofia</cp:lastModifiedBy>
  <cp:revision>48</cp:revision>
  <cp:lastPrinted>2026-08-19T07:51:00Z</cp:lastPrinted>
  <dcterms:created xsi:type="dcterms:W3CDTF">2025-06-18T07:08:00Z</dcterms:created>
  <dcterms:modified xsi:type="dcterms:W3CDTF">2026-09-15T06:29:32Z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2E89E53C50F74A9A8514A90DCA669066_13</vt:lpwstr>
  </property>
  <property fmtid="{D5CDD505-2E9C-101B-9397-08002B2CF9AE}" pid="3" name="KSOProductBuildVer">
    <vt:lpwstr>1033-12.1.0.28485</vt:lpwstr>
  </property>
  <property fmtid="{D5CDD505-2E9C-101B-9397-08002B2CF9AE}" pid="4" name="ContentTypeId">
    <vt:lpwstr>0x0101002B8DD53B4BD0AB4587BC2761DF4BBD51</vt:lpwstr>
  </property>
  <property fmtid="{D5CDD505-2E9C-101B-9397-08002B2CF9AE}" pid="5" name="MediaServiceImageTags">
    <vt:lpwstr/>
  </property>
</Properties>
</file>